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19" r:id="rId1"/>
  </p:sldMasterIdLst>
  <p:notesMasterIdLst>
    <p:notesMasterId r:id="rId10"/>
  </p:notesMasterIdLst>
  <p:sldIdLst>
    <p:sldId id="256" r:id="rId2"/>
    <p:sldId id="282" r:id="rId3"/>
    <p:sldId id="272" r:id="rId4"/>
    <p:sldId id="291" r:id="rId5"/>
    <p:sldId id="292" r:id="rId6"/>
    <p:sldId id="294" r:id="rId7"/>
    <p:sldId id="295" r:id="rId8"/>
    <p:sldId id="296"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MOU" lastIdx="1"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76"/>
    <p:restoredTop sz="94692"/>
  </p:normalViewPr>
  <p:slideViewPr>
    <p:cSldViewPr snapToGrid="0" snapToObjects="1">
      <p:cViewPr varScale="1">
        <p:scale>
          <a:sx n="64" d="100"/>
          <a:sy n="64" d="100"/>
        </p:scale>
        <p:origin x="702"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2.tiff>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C1460F3-5C88-FA48-BF81-7EC7AF910200}" type="datetimeFigureOut">
              <a:rPr lang="en-US" smtClean="0"/>
              <a:t>8/24/2020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9B1F866-1AD8-794A-8F60-28BD65F6D0EC}" type="slidenum">
              <a:rPr lang="en-US" smtClean="0"/>
              <a:t>‹#›</a:t>
            </a:fld>
            <a:endParaRPr lang="en-US"/>
          </a:p>
        </p:txBody>
      </p:sp>
    </p:spTree>
    <p:extLst>
      <p:ext uri="{BB962C8B-B14F-4D97-AF65-F5344CB8AC3E}">
        <p14:creationId xmlns:p14="http://schemas.microsoft.com/office/powerpoint/2010/main" val="9334151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E38F0F2B-896E-404F-8F56-BF1A159CAE34}" type="datetime1">
              <a:rPr lang="en-US" smtClean="0"/>
              <a:t>8/24/2020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401115871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331AD01-D713-434A-9965-FE2FFB18C2FC}" type="datetime1">
              <a:rPr lang="en-US" smtClean="0"/>
              <a:t>8/24/2020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4273862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55E0FD9-7A90-AE42-9723-824B8FC0E7F7}" type="datetime1">
              <a:rPr lang="en-US" smtClean="0"/>
              <a:t>8/24/2020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B19678-1DA7-2541-A8B2-7EB12BE5B5E7}"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4680213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B4065B6-F317-3549-9F2E-08F41754B1DA}" type="datetime1">
              <a:rPr lang="en-US" smtClean="0"/>
              <a:t>8/24/2020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69269641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85A9442-A767-B049-ACDC-C6C81567B289}" type="datetime1">
              <a:rPr lang="en-US" smtClean="0"/>
              <a:t>8/24/2020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B19678-1DA7-2541-A8B2-7EB12BE5B5E7}" type="slidenum">
              <a:rPr lang="en-US" smtClean="0"/>
              <a:t>‹#›</a:t>
            </a:fld>
            <a:endParaRPr 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18910999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2697B4A-8FFD-FC4F-B155-ECFFDF389A1E}" type="datetime1">
              <a:rPr lang="en-US" smtClean="0"/>
              <a:t>8/24/2020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402174828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94A1188-31D9-C34E-8B57-A48457C150F4}" type="datetime1">
              <a:rPr lang="en-US" smtClean="0"/>
              <a:t>8/24/2020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332453201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9FE8129-B2EF-1F43-A3EC-F3D5DE377B53}" type="datetime1">
              <a:rPr lang="en-US" smtClean="0"/>
              <a:t>8/24/2020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41020355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FB3713E-12B7-0149-A668-F8C891CBCFCD}" type="datetime1">
              <a:rPr lang="en-US" smtClean="0"/>
              <a:t>8/24/2020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34660485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0FBA817-19D8-BD4D-9867-F36174549B87}" type="datetime1">
              <a:rPr lang="en-US" smtClean="0"/>
              <a:t>8/24/2020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383540201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FFC9E0F-B2EC-0340-B3BF-FEC8B6B73F04}" type="datetime1">
              <a:rPr lang="en-US" smtClean="0"/>
              <a:t>8/24/2020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10214746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8A084FF-1CB5-774B-9DCF-3AB938797948}" type="datetime1">
              <a:rPr lang="en-US" smtClean="0"/>
              <a:t>8/24/2020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27771652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F13706E-F155-3C4A-9E4C-163CD45BF6D9}" type="datetime1">
              <a:rPr lang="en-US" smtClean="0"/>
              <a:t>8/24/2020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42132802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0B58924-67BA-6F45-AC81-941B888B658E}" type="datetime1">
              <a:rPr lang="en-US" smtClean="0"/>
              <a:t>8/24/2020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23929873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848829D-266F-0E42-B7A7-E1371B179425}" type="datetime1">
              <a:rPr lang="en-US" smtClean="0"/>
              <a:t>8/24/2020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B19678-1DA7-2541-A8B2-7EB12BE5B5E7}" type="slidenum">
              <a:rPr lang="en-US" smtClean="0"/>
              <a:t>‹#›</a:t>
            </a:fld>
            <a:endParaRPr lang="en-US"/>
          </a:p>
        </p:txBody>
      </p:sp>
    </p:spTree>
    <p:extLst>
      <p:ext uri="{BB962C8B-B14F-4D97-AF65-F5344CB8AC3E}">
        <p14:creationId xmlns:p14="http://schemas.microsoft.com/office/powerpoint/2010/main" val="16826456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5B19678-1DA7-2541-A8B2-7EB12BE5B5E7}" type="slidenum">
              <a:rPr lang="en-US" smtClean="0"/>
              <a:t>‹#›</a:t>
            </a:fld>
            <a:endParaRPr lang="en-US"/>
          </a:p>
        </p:txBody>
      </p:sp>
      <p:sp>
        <p:nvSpPr>
          <p:cNvPr id="5" name="Date Placeholder 4"/>
          <p:cNvSpPr>
            <a:spLocks noGrp="1"/>
          </p:cNvSpPr>
          <p:nvPr>
            <p:ph type="dt" sz="half" idx="10"/>
          </p:nvPr>
        </p:nvSpPr>
        <p:spPr/>
        <p:txBody>
          <a:bodyPr/>
          <a:lstStyle/>
          <a:p>
            <a:fld id="{A71F52C5-0622-9F46-9468-F6EB3037F1A8}" type="datetime1">
              <a:rPr lang="en-US" smtClean="0"/>
              <a:t>8/24/2020</a:t>
            </a:fld>
            <a:endParaRPr lang="en-US"/>
          </a:p>
        </p:txBody>
      </p:sp>
    </p:spTree>
    <p:extLst>
      <p:ext uri="{BB962C8B-B14F-4D97-AF65-F5344CB8AC3E}">
        <p14:creationId xmlns:p14="http://schemas.microsoft.com/office/powerpoint/2010/main" val="16716175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973A2616-9311-6A4E-BCEE-8719535175D7}" type="datetime1">
              <a:rPr lang="en-US" smtClean="0"/>
              <a:t>8/24/2020</a:t>
            </a:fld>
            <a:endParaRPr 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55B19678-1DA7-2541-A8B2-7EB12BE5B5E7}" type="slidenum">
              <a:rPr lang="en-US" smtClean="0"/>
              <a:t>‹#›</a:t>
            </a:fld>
            <a:endParaRPr lang="en-US"/>
          </a:p>
        </p:txBody>
      </p:sp>
    </p:spTree>
    <p:extLst>
      <p:ext uri="{BB962C8B-B14F-4D97-AF65-F5344CB8AC3E}">
        <p14:creationId xmlns:p14="http://schemas.microsoft.com/office/powerpoint/2010/main" val="1564306310"/>
      </p:ext>
    </p:extLst>
  </p:cSld>
  <p:clrMap bg1="lt1" tx1="dk1" bg2="lt2" tx2="dk2" accent1="accent1" accent2="accent2" accent3="accent3" accent4="accent4" accent5="accent5" accent6="accent6" hlink="hlink" folHlink="folHlink"/>
  <p:sldLayoutIdLst>
    <p:sldLayoutId id="2147483820" r:id="rId1"/>
    <p:sldLayoutId id="2147483821" r:id="rId2"/>
    <p:sldLayoutId id="2147483822" r:id="rId3"/>
    <p:sldLayoutId id="2147483823" r:id="rId4"/>
    <p:sldLayoutId id="2147483824" r:id="rId5"/>
    <p:sldLayoutId id="2147483825" r:id="rId6"/>
    <p:sldLayoutId id="2147483826" r:id="rId7"/>
    <p:sldLayoutId id="2147483827" r:id="rId8"/>
    <p:sldLayoutId id="2147483828" r:id="rId9"/>
    <p:sldLayoutId id="2147483829" r:id="rId10"/>
    <p:sldLayoutId id="2147483830" r:id="rId11"/>
    <p:sldLayoutId id="2147483831" r:id="rId12"/>
    <p:sldLayoutId id="2147483832" r:id="rId13"/>
    <p:sldLayoutId id="2147483833" r:id="rId14"/>
    <p:sldLayoutId id="2147483834" r:id="rId15"/>
    <p:sldLayoutId id="2147483835" r:id="rId16"/>
  </p:sldLayoutIdLst>
  <p:hf hdr="0" ftr="0" dt="0"/>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www.kaggle.com/eliasdabbas/us-midterm-elections-2018-on-google-search" TargetMode="External"/><Relationship Id="rId2" Type="http://schemas.openxmlformats.org/officeDocument/2006/relationships/hyperlink" Target="https://electionlab.mit.edu/data" TargetMode="External"/><Relationship Id="rId1" Type="http://schemas.openxmlformats.org/officeDocument/2006/relationships/slideLayout" Target="../slideLayouts/slideLayout2.xml"/><Relationship Id="rId4" Type="http://schemas.openxmlformats.org/officeDocument/2006/relationships/hyperlink" Target="https://www.kaggle.com/benhamner/2016-us-election?select=primary_results.csv"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F57DB1C-6494-4CC4-A5E8-93195756537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Isosceles Triangle 9">
            <a:extLst>
              <a:ext uri="{FF2B5EF4-FFF2-40B4-BE49-F238E27FC236}">
                <a16:creationId xmlns:a16="http://schemas.microsoft.com/office/drawing/2014/main" id="{FFFB778B-5206-4BB0-A468-327E713676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Shape 11">
            <a:extLst>
              <a:ext uri="{FF2B5EF4-FFF2-40B4-BE49-F238E27FC236}">
                <a16:creationId xmlns:a16="http://schemas.microsoft.com/office/drawing/2014/main" id="{E6C0471D-BE03-4D81-BDB5-D510BC0D8A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53379" y="0"/>
            <a:ext cx="5438621" cy="6857999"/>
          </a:xfrm>
          <a:custGeom>
            <a:avLst/>
            <a:gdLst>
              <a:gd name="connsiteX0" fmla="*/ 0 w 5438621"/>
              <a:gd name="connsiteY0" fmla="*/ 0 h 6857999"/>
              <a:gd name="connsiteX1" fmla="*/ 573774 w 5438621"/>
              <a:gd name="connsiteY1" fmla="*/ 0 h 6857999"/>
              <a:gd name="connsiteX2" fmla="*/ 1182808 w 5438621"/>
              <a:gd name="connsiteY2" fmla="*/ 0 h 6857999"/>
              <a:gd name="connsiteX3" fmla="*/ 4537195 w 5438621"/>
              <a:gd name="connsiteY3" fmla="*/ 0 h 6857999"/>
              <a:gd name="connsiteX4" fmla="*/ 5187609 w 5438621"/>
              <a:gd name="connsiteY4" fmla="*/ 0 h 6857999"/>
              <a:gd name="connsiteX5" fmla="*/ 5438621 w 5438621"/>
              <a:gd name="connsiteY5" fmla="*/ 0 h 6857999"/>
              <a:gd name="connsiteX6" fmla="*/ 5438621 w 5438621"/>
              <a:gd name="connsiteY6" fmla="*/ 6857999 h 6857999"/>
              <a:gd name="connsiteX7" fmla="*/ 4802807 w 5438621"/>
              <a:gd name="connsiteY7" fmla="*/ 6857999 h 6857999"/>
              <a:gd name="connsiteX8" fmla="*/ 4537195 w 5438621"/>
              <a:gd name="connsiteY8" fmla="*/ 6857999 h 6857999"/>
              <a:gd name="connsiteX9" fmla="*/ 1182808 w 5438621"/>
              <a:gd name="connsiteY9" fmla="*/ 6857999 h 6857999"/>
              <a:gd name="connsiteX10" fmla="*/ 1049897 w 5438621"/>
              <a:gd name="connsiteY10"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38621" h="6857999">
                <a:moveTo>
                  <a:pt x="0" y="0"/>
                </a:moveTo>
                <a:lnTo>
                  <a:pt x="573774" y="0"/>
                </a:lnTo>
                <a:lnTo>
                  <a:pt x="1182808" y="0"/>
                </a:lnTo>
                <a:lnTo>
                  <a:pt x="4537195" y="0"/>
                </a:lnTo>
                <a:lnTo>
                  <a:pt x="5187609" y="0"/>
                </a:lnTo>
                <a:lnTo>
                  <a:pt x="5438621" y="0"/>
                </a:lnTo>
                <a:lnTo>
                  <a:pt x="5438621" y="6857999"/>
                </a:lnTo>
                <a:lnTo>
                  <a:pt x="4802807" y="6857999"/>
                </a:lnTo>
                <a:lnTo>
                  <a:pt x="4537195" y="6857999"/>
                </a:lnTo>
                <a:lnTo>
                  <a:pt x="1182808" y="6857999"/>
                </a:lnTo>
                <a:lnTo>
                  <a:pt x="1049897" y="6857999"/>
                </a:ln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cxnSp>
        <p:nvCxnSpPr>
          <p:cNvPr id="14" name="Straight Connector 13">
            <a:extLst>
              <a:ext uri="{FF2B5EF4-FFF2-40B4-BE49-F238E27FC236}">
                <a16:creationId xmlns:a16="http://schemas.microsoft.com/office/drawing/2014/main" id="{22721A85-1EA4-4D87-97AB-0BB4AB78F92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678143" y="0"/>
            <a:ext cx="860630" cy="6857999"/>
          </a:xfrm>
          <a:prstGeom prst="line">
            <a:avLst/>
          </a:prstGeom>
          <a:ln w="15875" cap="sq">
            <a:solidFill>
              <a:schemeClr val="accent1"/>
            </a:solidFill>
            <a:bevel/>
          </a:ln>
        </p:spPr>
        <p:style>
          <a:lnRef idx="2">
            <a:schemeClr val="accent1"/>
          </a:lnRef>
          <a:fillRef idx="0">
            <a:schemeClr val="accent1"/>
          </a:fillRef>
          <a:effectRef idx="1">
            <a:schemeClr val="accent1"/>
          </a:effectRef>
          <a:fontRef idx="minor">
            <a:schemeClr val="tx1"/>
          </a:fontRef>
        </p:style>
      </p:cxnSp>
      <p:cxnSp>
        <p:nvCxnSpPr>
          <p:cNvPr id="16" name="Straight Connector 15">
            <a:extLst>
              <a:ext uri="{FF2B5EF4-FFF2-40B4-BE49-F238E27FC236}">
                <a16:creationId xmlns:a16="http://schemas.microsoft.com/office/drawing/2014/main" id="{E5E836EB-03CD-4BA5-A751-21D2ACC2830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453743" y="3483429"/>
            <a:ext cx="6738258" cy="3374570"/>
          </a:xfrm>
          <a:prstGeom prst="line">
            <a:avLst/>
          </a:prstGeom>
          <a:ln w="9525">
            <a:solidFill>
              <a:schemeClr val="accent1">
                <a:lumMod val="60000"/>
                <a:lumOff val="40000"/>
                <a:alpha val="80000"/>
              </a:schemeClr>
            </a:solidFill>
          </a:ln>
        </p:spPr>
        <p:style>
          <a:lnRef idx="2">
            <a:schemeClr val="accent1"/>
          </a:lnRef>
          <a:fillRef idx="0">
            <a:schemeClr val="accent1"/>
          </a:fillRef>
          <a:effectRef idx="1">
            <a:schemeClr val="accent1"/>
          </a:effectRef>
          <a:fontRef idx="minor">
            <a:schemeClr val="tx1"/>
          </a:fontRef>
        </p:style>
      </p:cxnSp>
      <p:sp>
        <p:nvSpPr>
          <p:cNvPr id="3" name="Subtitle 2">
            <a:extLst>
              <a:ext uri="{FF2B5EF4-FFF2-40B4-BE49-F238E27FC236}">
                <a16:creationId xmlns:a16="http://schemas.microsoft.com/office/drawing/2014/main" id="{D2BB5CE5-47D5-654B-9563-9525CEED1C1D}"/>
              </a:ext>
            </a:extLst>
          </p:cNvPr>
          <p:cNvSpPr>
            <a:spLocks noGrp="1"/>
          </p:cNvSpPr>
          <p:nvPr>
            <p:ph type="subTitle" idx="1"/>
          </p:nvPr>
        </p:nvSpPr>
        <p:spPr>
          <a:xfrm>
            <a:off x="7534654" y="1892300"/>
            <a:ext cx="3425445" cy="3073400"/>
          </a:xfrm>
        </p:spPr>
        <p:txBody>
          <a:bodyPr anchor="ctr">
            <a:normAutofit/>
          </a:bodyPr>
          <a:lstStyle/>
          <a:p>
            <a:pPr algn="l"/>
            <a:r>
              <a:rPr lang="en-US" sz="2000" dirty="0" err="1">
                <a:solidFill>
                  <a:srgbClr val="FFFFFF"/>
                </a:solidFill>
              </a:rPr>
              <a:t>Vasuda</a:t>
            </a:r>
            <a:r>
              <a:rPr lang="en-US" sz="2000" dirty="0">
                <a:solidFill>
                  <a:srgbClr val="FFFFFF"/>
                </a:solidFill>
              </a:rPr>
              <a:t> </a:t>
            </a:r>
            <a:r>
              <a:rPr lang="en-US" sz="2000" dirty="0" err="1">
                <a:solidFill>
                  <a:srgbClr val="FFFFFF"/>
                </a:solidFill>
              </a:rPr>
              <a:t>Trehan</a:t>
            </a:r>
            <a:endParaRPr lang="en-US" sz="2000" dirty="0">
              <a:solidFill>
                <a:srgbClr val="FFFFFF"/>
              </a:solidFill>
            </a:endParaRPr>
          </a:p>
          <a:p>
            <a:pPr algn="l"/>
            <a:r>
              <a:rPr lang="en-US" sz="2000" dirty="0">
                <a:solidFill>
                  <a:srgbClr val="FFFFFF"/>
                </a:solidFill>
              </a:rPr>
              <a:t>Srinivas </a:t>
            </a:r>
            <a:r>
              <a:rPr lang="en-US" sz="2000" dirty="0" err="1">
                <a:solidFill>
                  <a:srgbClr val="FFFFFF"/>
                </a:solidFill>
              </a:rPr>
              <a:t>Hanumansetty</a:t>
            </a:r>
            <a:r>
              <a:rPr lang="en-US" sz="2000" dirty="0">
                <a:solidFill>
                  <a:srgbClr val="FFFFFF"/>
                </a:solidFill>
              </a:rPr>
              <a:t> </a:t>
            </a:r>
          </a:p>
          <a:p>
            <a:pPr algn="l"/>
            <a:r>
              <a:rPr lang="en-US" sz="2000" dirty="0">
                <a:solidFill>
                  <a:srgbClr val="FFFFFF"/>
                </a:solidFill>
              </a:rPr>
              <a:t>Simar Singh</a:t>
            </a:r>
          </a:p>
          <a:p>
            <a:pPr algn="l"/>
            <a:r>
              <a:rPr lang="en-US" sz="2000" dirty="0">
                <a:solidFill>
                  <a:srgbClr val="FFFFFF"/>
                </a:solidFill>
              </a:rPr>
              <a:t>Mckenna Miranda</a:t>
            </a:r>
          </a:p>
        </p:txBody>
      </p:sp>
      <p:sp>
        <p:nvSpPr>
          <p:cNvPr id="18" name="Isosceles Triangle 17">
            <a:extLst>
              <a:ext uri="{FF2B5EF4-FFF2-40B4-BE49-F238E27FC236}">
                <a16:creationId xmlns:a16="http://schemas.microsoft.com/office/drawing/2014/main" id="{A27691EB-14CF-4237-B5EB-C94B92677A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1349404" y="0"/>
            <a:ext cx="842596" cy="5666154"/>
          </a:xfrm>
          <a:prstGeom prst="triangle">
            <a:avLst>
              <a:gd name="adj" fmla="val 100000"/>
            </a:avLst>
          </a:prstGeom>
          <a:solidFill>
            <a:schemeClr val="accent2">
              <a:alpha val="8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B8B77846-513B-B54D-BA35-6222E023C1AB}"/>
              </a:ext>
            </a:extLst>
          </p:cNvPr>
          <p:cNvSpPr>
            <a:spLocks noGrp="1"/>
          </p:cNvSpPr>
          <p:nvPr>
            <p:ph type="ctrTitle"/>
          </p:nvPr>
        </p:nvSpPr>
        <p:spPr>
          <a:xfrm>
            <a:off x="829734" y="1550020"/>
            <a:ext cx="5760637" cy="4453452"/>
          </a:xfrm>
        </p:spPr>
        <p:txBody>
          <a:bodyPr anchor="ctr">
            <a:normAutofit/>
          </a:bodyPr>
          <a:lstStyle/>
          <a:p>
            <a:pPr algn="ctr"/>
            <a:br>
              <a:rPr lang="en-US" sz="6000" dirty="0"/>
            </a:br>
            <a:endParaRPr lang="en-US" sz="3600" dirty="0"/>
          </a:p>
        </p:txBody>
      </p:sp>
      <p:pic>
        <p:nvPicPr>
          <p:cNvPr id="27" name="Picture 26">
            <a:extLst>
              <a:ext uri="{FF2B5EF4-FFF2-40B4-BE49-F238E27FC236}">
                <a16:creationId xmlns:a16="http://schemas.microsoft.com/office/drawing/2014/main" id="{D5ECF4A2-3FCA-6742-8824-50D853857AE0}"/>
              </a:ext>
            </a:extLst>
          </p:cNvPr>
          <p:cNvPicPr>
            <a:picLocks noChangeAspect="1"/>
          </p:cNvPicPr>
          <p:nvPr/>
        </p:nvPicPr>
        <p:blipFill>
          <a:blip r:embed="rId2"/>
          <a:stretch>
            <a:fillRect/>
          </a:stretch>
        </p:blipFill>
        <p:spPr>
          <a:xfrm>
            <a:off x="849872" y="122465"/>
            <a:ext cx="4978400" cy="609600"/>
          </a:xfrm>
          <a:prstGeom prst="rect">
            <a:avLst/>
          </a:prstGeom>
        </p:spPr>
      </p:pic>
      <p:sp>
        <p:nvSpPr>
          <p:cNvPr id="39" name="Slide Number Placeholder 38">
            <a:extLst>
              <a:ext uri="{FF2B5EF4-FFF2-40B4-BE49-F238E27FC236}">
                <a16:creationId xmlns:a16="http://schemas.microsoft.com/office/drawing/2014/main" id="{E6E55047-5F77-4B49-B056-058C0C98A9FD}"/>
              </a:ext>
            </a:extLst>
          </p:cNvPr>
          <p:cNvSpPr>
            <a:spLocks noGrp="1"/>
          </p:cNvSpPr>
          <p:nvPr>
            <p:ph type="sldNum" sz="quarter" idx="12"/>
          </p:nvPr>
        </p:nvSpPr>
        <p:spPr/>
        <p:txBody>
          <a:bodyPr/>
          <a:lstStyle/>
          <a:p>
            <a:fld id="{55B19678-1DA7-2541-A8B2-7EB12BE5B5E7}" type="slidenum">
              <a:rPr lang="en-US" smtClean="0"/>
              <a:t>1</a:t>
            </a:fld>
            <a:endParaRPr lang="en-US"/>
          </a:p>
        </p:txBody>
      </p:sp>
      <p:sp>
        <p:nvSpPr>
          <p:cNvPr id="40" name="Date Placeholder 39">
            <a:extLst>
              <a:ext uri="{FF2B5EF4-FFF2-40B4-BE49-F238E27FC236}">
                <a16:creationId xmlns:a16="http://schemas.microsoft.com/office/drawing/2014/main" id="{D370239C-5FEA-874A-BF0A-5B1256351F97}"/>
              </a:ext>
            </a:extLst>
          </p:cNvPr>
          <p:cNvSpPr>
            <a:spLocks noGrp="1"/>
          </p:cNvSpPr>
          <p:nvPr>
            <p:ph type="dt" sz="half" idx="10"/>
          </p:nvPr>
        </p:nvSpPr>
        <p:spPr>
          <a:xfrm>
            <a:off x="11349404" y="6041362"/>
            <a:ext cx="842596" cy="365125"/>
          </a:xfrm>
        </p:spPr>
        <p:txBody>
          <a:bodyPr/>
          <a:lstStyle/>
          <a:p>
            <a:r>
              <a:rPr lang="en-US" sz="1050" dirty="0">
                <a:solidFill>
                  <a:schemeClr val="bg1"/>
                </a:solidFill>
              </a:rPr>
              <a:t>4/27/20</a:t>
            </a:r>
          </a:p>
        </p:txBody>
      </p:sp>
      <p:sp>
        <p:nvSpPr>
          <p:cNvPr id="4" name="TextBox 3">
            <a:extLst>
              <a:ext uri="{FF2B5EF4-FFF2-40B4-BE49-F238E27FC236}">
                <a16:creationId xmlns:a16="http://schemas.microsoft.com/office/drawing/2014/main" id="{DADD5E4C-BDE2-4E43-8E9A-6635014B4AC1}"/>
              </a:ext>
            </a:extLst>
          </p:cNvPr>
          <p:cNvSpPr txBox="1"/>
          <p:nvPr/>
        </p:nvSpPr>
        <p:spPr>
          <a:xfrm>
            <a:off x="998767" y="2080727"/>
            <a:ext cx="5365307" cy="1446550"/>
          </a:xfrm>
          <a:prstGeom prst="rect">
            <a:avLst/>
          </a:prstGeom>
          <a:noFill/>
        </p:spPr>
        <p:txBody>
          <a:bodyPr wrap="square" rtlCol="0">
            <a:spAutoFit/>
          </a:bodyPr>
          <a:lstStyle/>
          <a:p>
            <a:r>
              <a:rPr lang="en-IN" sz="4400" b="0" i="0" u="none" strike="noStrike" dirty="0">
                <a:solidFill>
                  <a:srgbClr val="000000"/>
                </a:solidFill>
                <a:effectLst/>
                <a:latin typeface="Arial" panose="020B0604020202020204" pitchFamily="34" charset="0"/>
              </a:rPr>
              <a:t>Presidential Election Analysis 2020</a:t>
            </a:r>
            <a:endParaRPr lang="en-US" sz="4400" dirty="0">
              <a:solidFill>
                <a:schemeClr val="accent1"/>
              </a:solidFill>
            </a:endParaRPr>
          </a:p>
        </p:txBody>
      </p:sp>
    </p:spTree>
    <p:extLst>
      <p:ext uri="{BB962C8B-B14F-4D97-AF65-F5344CB8AC3E}">
        <p14:creationId xmlns:p14="http://schemas.microsoft.com/office/powerpoint/2010/main" val="39954576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E63FF355-777A-114E-A3B2-04E6C009D8D6}"/>
              </a:ext>
            </a:extLst>
          </p:cNvPr>
          <p:cNvSpPr>
            <a:spLocks noGrp="1"/>
          </p:cNvSpPr>
          <p:nvPr>
            <p:ph idx="1"/>
          </p:nvPr>
        </p:nvSpPr>
        <p:spPr>
          <a:xfrm>
            <a:off x="5394960" y="1582091"/>
            <a:ext cx="4064439" cy="3880773"/>
          </a:xfrm>
        </p:spPr>
        <p:txBody>
          <a:bodyPr>
            <a:normAutofit fontScale="92500" lnSpcReduction="20000"/>
          </a:bodyPr>
          <a:lstStyle/>
          <a:p>
            <a:pPr marL="0" indent="0">
              <a:lnSpc>
                <a:spcPct val="90000"/>
              </a:lnSpc>
              <a:buNone/>
            </a:pPr>
            <a:r>
              <a:rPr lang="en-US" dirty="0"/>
              <a:t>For our final project we will be analyzing US midterm election data from 2018 and 2014. The datasets we have initially chosen date back to 1976, providing enough data to look further back in time for trends if necessary. Our main focus is analyzing trends from the past six years to determine political trends. Looking at party affiliation and voter turnout by population will give us an opportunity to visualize possible trends. Our current goal is to analyze our data for trends then, moving onto training and testing our data with a machine learning library.  Our stretch goal is to analyze the presidential election data from 2016, 2012, and 2008 to predict the outcome of this year’s (2020) election.</a:t>
            </a:r>
            <a:endParaRPr lang="en-IN" dirty="0"/>
          </a:p>
          <a:p>
            <a:pPr marL="0" indent="0">
              <a:lnSpc>
                <a:spcPct val="90000"/>
              </a:lnSpc>
              <a:buNone/>
            </a:pPr>
            <a:endParaRPr lang="en-US" dirty="0">
              <a:solidFill>
                <a:schemeClr val="accent1"/>
              </a:solidFill>
            </a:endParaRPr>
          </a:p>
        </p:txBody>
      </p:sp>
      <p:pic>
        <p:nvPicPr>
          <p:cNvPr id="5" name="Content Placeholder 7" descr="A close up of a christmas tree&#10;&#10;Description automatically generated">
            <a:extLst>
              <a:ext uri="{FF2B5EF4-FFF2-40B4-BE49-F238E27FC236}">
                <a16:creationId xmlns:a16="http://schemas.microsoft.com/office/drawing/2014/main" id="{8E4D8CD8-1246-514E-BC9E-0D6B59937611}"/>
              </a:ext>
            </a:extLst>
          </p:cNvPr>
          <p:cNvPicPr>
            <a:picLocks noGrp="1" noChangeAspect="1"/>
          </p:cNvPicPr>
          <p:nvPr>
            <p:ph idx="1"/>
          </p:nvPr>
        </p:nvPicPr>
        <p:blipFill rotWithShape="1">
          <a:blip r:embed="rId2"/>
          <a:srcRect l="27456" r="28294"/>
          <a:stretch/>
        </p:blipFill>
        <p:spPr>
          <a:xfrm>
            <a:off x="20" y="-1"/>
            <a:ext cx="5394940" cy="6858001"/>
          </a:xfrm>
          <a:custGeom>
            <a:avLst/>
            <a:gdLst/>
            <a:ahLst/>
            <a:cxnLst/>
            <a:rect l="l" t="t" r="r" b="b"/>
            <a:pathLst>
              <a:path w="5394960" h="6858000">
                <a:moveTo>
                  <a:pt x="842596" y="0"/>
                </a:moveTo>
                <a:lnTo>
                  <a:pt x="5394960" y="0"/>
                </a:lnTo>
                <a:lnTo>
                  <a:pt x="5394960" y="21851"/>
                </a:lnTo>
                <a:lnTo>
                  <a:pt x="4365943" y="6858000"/>
                </a:lnTo>
                <a:lnTo>
                  <a:pt x="0" y="6858000"/>
                </a:lnTo>
                <a:lnTo>
                  <a:pt x="0" y="5666154"/>
                </a:lnTo>
                <a:close/>
              </a:path>
            </a:pathLst>
          </a:custGeom>
        </p:spPr>
      </p:pic>
      <p:sp>
        <p:nvSpPr>
          <p:cNvPr id="10" name="Isosceles Triangle 9">
            <a:extLst>
              <a:ext uri="{FF2B5EF4-FFF2-40B4-BE49-F238E27FC236}">
                <a16:creationId xmlns:a16="http://schemas.microsoft.com/office/drawing/2014/main" id="{3BCB5F6A-9EB0-40B0-9D13-3023E9A205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842596" cy="5666154"/>
          </a:xfrm>
          <a:prstGeom prst="triangle">
            <a:avLst>
              <a:gd name="adj" fmla="val 100000"/>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4" name="Slide Number Placeholder 3">
            <a:extLst>
              <a:ext uri="{FF2B5EF4-FFF2-40B4-BE49-F238E27FC236}">
                <a16:creationId xmlns:a16="http://schemas.microsoft.com/office/drawing/2014/main" id="{F0042714-5685-964E-9AE2-BD405FB46C5D}"/>
              </a:ext>
            </a:extLst>
          </p:cNvPr>
          <p:cNvSpPr>
            <a:spLocks noGrp="1"/>
          </p:cNvSpPr>
          <p:nvPr>
            <p:ph type="sldNum" sz="quarter" idx="12"/>
          </p:nvPr>
        </p:nvSpPr>
        <p:spPr>
          <a:xfrm>
            <a:off x="8841996" y="6041362"/>
            <a:ext cx="432006" cy="365125"/>
          </a:xfrm>
        </p:spPr>
        <p:txBody>
          <a:bodyPr>
            <a:normAutofit/>
          </a:bodyPr>
          <a:lstStyle/>
          <a:p>
            <a:pPr>
              <a:spcAft>
                <a:spcPts val="600"/>
              </a:spcAft>
            </a:pPr>
            <a:fld id="{55B19678-1DA7-2541-A8B2-7EB12BE5B5E7}" type="slidenum">
              <a:rPr lang="en-US" smtClean="0"/>
              <a:pPr>
                <a:spcAft>
                  <a:spcPts val="600"/>
                </a:spcAft>
              </a:pPr>
              <a:t>2</a:t>
            </a:fld>
            <a:endParaRPr lang="en-US"/>
          </a:p>
        </p:txBody>
      </p:sp>
    </p:spTree>
    <p:extLst>
      <p:ext uri="{BB962C8B-B14F-4D97-AF65-F5344CB8AC3E}">
        <p14:creationId xmlns:p14="http://schemas.microsoft.com/office/powerpoint/2010/main" val="33863267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8BE0DF-B38D-0C46-8772-55674CF4E9D1}"/>
              </a:ext>
            </a:extLst>
          </p:cNvPr>
          <p:cNvSpPr>
            <a:spLocks noGrp="1"/>
          </p:cNvSpPr>
          <p:nvPr>
            <p:ph type="title"/>
          </p:nvPr>
        </p:nvSpPr>
        <p:spPr>
          <a:xfrm>
            <a:off x="677334" y="621631"/>
            <a:ext cx="8596668" cy="1320800"/>
          </a:xfrm>
        </p:spPr>
        <p:txBody>
          <a:bodyPr/>
          <a:lstStyle/>
          <a:p>
            <a:pPr algn="ctr"/>
            <a:r>
              <a:rPr lang="en-US" dirty="0"/>
              <a:t>Research Outcomes</a:t>
            </a:r>
          </a:p>
        </p:txBody>
      </p:sp>
      <p:sp>
        <p:nvSpPr>
          <p:cNvPr id="3" name="Content Placeholder 2">
            <a:extLst>
              <a:ext uri="{FF2B5EF4-FFF2-40B4-BE49-F238E27FC236}">
                <a16:creationId xmlns:a16="http://schemas.microsoft.com/office/drawing/2014/main" id="{D2A16316-5D46-8C49-9657-E5EFDCBD08D9}"/>
              </a:ext>
            </a:extLst>
          </p:cNvPr>
          <p:cNvSpPr>
            <a:spLocks noGrp="1"/>
          </p:cNvSpPr>
          <p:nvPr>
            <p:ph idx="1"/>
          </p:nvPr>
        </p:nvSpPr>
        <p:spPr/>
        <p:txBody>
          <a:bodyPr>
            <a:normAutofit/>
          </a:bodyPr>
          <a:lstStyle/>
          <a:p>
            <a:pPr algn="just" rtl="0" fontAlgn="base">
              <a:spcBef>
                <a:spcPts val="1200"/>
              </a:spcBef>
              <a:spcAft>
                <a:spcPts val="0"/>
              </a:spcAft>
              <a:buFont typeface="Arial" panose="020B0604020202020204" pitchFamily="34" charset="0"/>
              <a:buChar char="•"/>
            </a:pPr>
            <a:r>
              <a:rPr lang="en-US" sz="1800" b="1" i="0" u="none" strike="noStrike" dirty="0">
                <a:solidFill>
                  <a:srgbClr val="000000"/>
                </a:solidFill>
                <a:effectLst/>
                <a:latin typeface="Arial" panose="020B0604020202020204" pitchFamily="34" charset="0"/>
              </a:rPr>
              <a:t>Top 3 candidates,</a:t>
            </a:r>
          </a:p>
          <a:p>
            <a:pPr algn="just" rtl="0" fontAlgn="base">
              <a:spcBef>
                <a:spcPts val="0"/>
              </a:spcBef>
              <a:spcAft>
                <a:spcPts val="0"/>
              </a:spcAft>
              <a:buFont typeface="Arial" panose="020B0604020202020204" pitchFamily="34" charset="0"/>
              <a:buChar char="•"/>
            </a:pPr>
            <a:r>
              <a:rPr lang="en-US" sz="1800" b="1" i="0" u="none" strike="noStrike" dirty="0">
                <a:solidFill>
                  <a:srgbClr val="000000"/>
                </a:solidFill>
                <a:effectLst/>
                <a:latin typeface="Arial" panose="020B0604020202020204" pitchFamily="34" charset="0"/>
              </a:rPr>
              <a:t>Based on state what is the people’s choice.</a:t>
            </a:r>
          </a:p>
          <a:p>
            <a:pPr algn="just" rtl="0" fontAlgn="base">
              <a:spcBef>
                <a:spcPts val="0"/>
              </a:spcBef>
              <a:spcAft>
                <a:spcPts val="0"/>
              </a:spcAft>
              <a:buFont typeface="Arial" panose="020B0604020202020204" pitchFamily="34" charset="0"/>
              <a:buChar char="•"/>
            </a:pPr>
            <a:r>
              <a:rPr lang="en-US" sz="1800" b="1" i="0" u="none" strike="noStrike" dirty="0">
                <a:solidFill>
                  <a:srgbClr val="000000"/>
                </a:solidFill>
                <a:effectLst/>
                <a:latin typeface="Arial" panose="020B0604020202020204" pitchFamily="34" charset="0"/>
              </a:rPr>
              <a:t>Forecast political trends, changes in trends in recent years compared to past elections</a:t>
            </a:r>
          </a:p>
          <a:p>
            <a:pPr algn="just" rtl="0" fontAlgn="base">
              <a:spcBef>
                <a:spcPts val="0"/>
              </a:spcBef>
              <a:spcAft>
                <a:spcPts val="0"/>
              </a:spcAft>
              <a:buFont typeface="Arial" panose="020B0604020202020204" pitchFamily="34" charset="0"/>
              <a:buChar char="•"/>
            </a:pPr>
            <a:r>
              <a:rPr lang="en-US" sz="1800" b="1" i="0" u="none" strike="noStrike" dirty="0">
                <a:solidFill>
                  <a:srgbClr val="000000"/>
                </a:solidFill>
                <a:effectLst/>
                <a:latin typeface="Arial" panose="020B0604020202020204" pitchFamily="34" charset="0"/>
              </a:rPr>
              <a:t>Increase /decrease in voter participation in midterm elections </a:t>
            </a:r>
          </a:p>
          <a:p>
            <a:pPr algn="just" rtl="0" fontAlgn="base">
              <a:spcBef>
                <a:spcPts val="1200"/>
              </a:spcBef>
              <a:spcAft>
                <a:spcPts val="0"/>
              </a:spcAft>
              <a:buFont typeface="Arial" panose="020B0604020202020204" pitchFamily="34" charset="0"/>
              <a:buChar char="•"/>
            </a:pPr>
            <a:r>
              <a:rPr lang="en-US" sz="1800" b="1" i="0" u="none" strike="noStrike" dirty="0">
                <a:solidFill>
                  <a:srgbClr val="000000"/>
                </a:solidFill>
                <a:effectLst/>
                <a:latin typeface="Arial" panose="020B0604020202020204" pitchFamily="34" charset="0"/>
              </a:rPr>
              <a:t>Voter demographic trends per election</a:t>
            </a:r>
          </a:p>
          <a:p>
            <a:pPr marL="0" indent="0">
              <a:buNone/>
            </a:pPr>
            <a:endParaRPr lang="en-US" dirty="0"/>
          </a:p>
        </p:txBody>
      </p:sp>
      <p:sp>
        <p:nvSpPr>
          <p:cNvPr id="4" name="Slide Number Placeholder 3">
            <a:extLst>
              <a:ext uri="{FF2B5EF4-FFF2-40B4-BE49-F238E27FC236}">
                <a16:creationId xmlns:a16="http://schemas.microsoft.com/office/drawing/2014/main" id="{E4C5CD92-B1B6-944C-83DA-3FDE101A8986}"/>
              </a:ext>
            </a:extLst>
          </p:cNvPr>
          <p:cNvSpPr>
            <a:spLocks noGrp="1"/>
          </p:cNvSpPr>
          <p:nvPr>
            <p:ph type="sldNum" sz="quarter" idx="12"/>
          </p:nvPr>
        </p:nvSpPr>
        <p:spPr/>
        <p:txBody>
          <a:bodyPr/>
          <a:lstStyle/>
          <a:p>
            <a:fld id="{55B19678-1DA7-2541-A8B2-7EB12BE5B5E7}" type="slidenum">
              <a:rPr lang="en-US" smtClean="0"/>
              <a:t>3</a:t>
            </a:fld>
            <a:endParaRPr lang="en-US"/>
          </a:p>
        </p:txBody>
      </p:sp>
    </p:spTree>
    <p:extLst>
      <p:ext uri="{BB962C8B-B14F-4D97-AF65-F5344CB8AC3E}">
        <p14:creationId xmlns:p14="http://schemas.microsoft.com/office/powerpoint/2010/main" val="15838825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E49FB4-8CA4-463B-8F64-5107F51AA1EB}"/>
              </a:ext>
            </a:extLst>
          </p:cNvPr>
          <p:cNvSpPr>
            <a:spLocks noGrp="1"/>
          </p:cNvSpPr>
          <p:nvPr>
            <p:ph type="title"/>
          </p:nvPr>
        </p:nvSpPr>
        <p:spPr/>
        <p:txBody>
          <a:bodyPr/>
          <a:lstStyle/>
          <a:p>
            <a:r>
              <a:rPr lang="en-IN" dirty="0"/>
              <a:t>Breakdown Of Tasks</a:t>
            </a:r>
          </a:p>
        </p:txBody>
      </p:sp>
      <p:sp>
        <p:nvSpPr>
          <p:cNvPr id="3" name="Content Placeholder 2">
            <a:extLst>
              <a:ext uri="{FF2B5EF4-FFF2-40B4-BE49-F238E27FC236}">
                <a16:creationId xmlns:a16="http://schemas.microsoft.com/office/drawing/2014/main" id="{CE7E7079-A6A6-47E4-B400-55DD3FBB5469}"/>
              </a:ext>
            </a:extLst>
          </p:cNvPr>
          <p:cNvSpPr>
            <a:spLocks noGrp="1"/>
          </p:cNvSpPr>
          <p:nvPr>
            <p:ph idx="1"/>
          </p:nvPr>
        </p:nvSpPr>
        <p:spPr/>
        <p:txBody>
          <a:bodyPr/>
          <a:lstStyle/>
          <a:p>
            <a:r>
              <a:rPr lang="en-IN" dirty="0" err="1"/>
              <a:t>Vasuda</a:t>
            </a:r>
            <a:r>
              <a:rPr lang="en-IN" dirty="0"/>
              <a:t> : Data Cleaning, Machine Learning, Analysis, Visualizations (Presidential State Data)</a:t>
            </a:r>
          </a:p>
          <a:p>
            <a:r>
              <a:rPr lang="en-IN" dirty="0"/>
              <a:t>McKenna : Data Cleaning, Machine Learning, Analysis, Visualizations (</a:t>
            </a:r>
            <a:r>
              <a:rPr lang="en-IN" dirty="0" err="1"/>
              <a:t>House_Data</a:t>
            </a:r>
            <a:r>
              <a:rPr lang="en-IN" dirty="0"/>
              <a:t>)</a:t>
            </a:r>
          </a:p>
          <a:p>
            <a:r>
              <a:rPr lang="en-IN" dirty="0"/>
              <a:t>Simar : SQL, AWS, Local </a:t>
            </a:r>
            <a:r>
              <a:rPr lang="en-IN" dirty="0" err="1"/>
              <a:t>Host,Presentation</a:t>
            </a:r>
            <a:endParaRPr lang="en-IN" dirty="0"/>
          </a:p>
          <a:p>
            <a:r>
              <a:rPr lang="en-IN" dirty="0"/>
              <a:t>Srinivas: Data Cleaning, Machine Learning, Analysis, Visualizations (</a:t>
            </a:r>
            <a:r>
              <a:rPr lang="en-IN" dirty="0" err="1"/>
              <a:t>Senate_Data</a:t>
            </a:r>
            <a:r>
              <a:rPr lang="en-IN" dirty="0"/>
              <a:t>)</a:t>
            </a:r>
          </a:p>
          <a:p>
            <a:r>
              <a:rPr lang="en-IN" dirty="0"/>
              <a:t>Akash : Presentation</a:t>
            </a:r>
          </a:p>
        </p:txBody>
      </p:sp>
      <p:sp>
        <p:nvSpPr>
          <p:cNvPr id="4" name="Slide Number Placeholder 3">
            <a:extLst>
              <a:ext uri="{FF2B5EF4-FFF2-40B4-BE49-F238E27FC236}">
                <a16:creationId xmlns:a16="http://schemas.microsoft.com/office/drawing/2014/main" id="{396D1505-C9E7-44E2-AA81-9D9A966FA983}"/>
              </a:ext>
            </a:extLst>
          </p:cNvPr>
          <p:cNvSpPr>
            <a:spLocks noGrp="1"/>
          </p:cNvSpPr>
          <p:nvPr>
            <p:ph type="sldNum" sz="quarter" idx="12"/>
          </p:nvPr>
        </p:nvSpPr>
        <p:spPr/>
        <p:txBody>
          <a:bodyPr/>
          <a:lstStyle/>
          <a:p>
            <a:fld id="{55B19678-1DA7-2541-A8B2-7EB12BE5B5E7}" type="slidenum">
              <a:rPr lang="en-US" smtClean="0"/>
              <a:t>4</a:t>
            </a:fld>
            <a:endParaRPr lang="en-US"/>
          </a:p>
        </p:txBody>
      </p:sp>
    </p:spTree>
    <p:extLst>
      <p:ext uri="{BB962C8B-B14F-4D97-AF65-F5344CB8AC3E}">
        <p14:creationId xmlns:p14="http://schemas.microsoft.com/office/powerpoint/2010/main" val="34833575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31EBB8-8F09-49A4-BE04-9ABD8D0E3893}"/>
              </a:ext>
            </a:extLst>
          </p:cNvPr>
          <p:cNvSpPr>
            <a:spLocks noGrp="1"/>
          </p:cNvSpPr>
          <p:nvPr>
            <p:ph type="title"/>
          </p:nvPr>
        </p:nvSpPr>
        <p:spPr/>
        <p:txBody>
          <a:bodyPr/>
          <a:lstStyle/>
          <a:p>
            <a:r>
              <a:rPr lang="en-IN" dirty="0"/>
              <a:t>Data Sources</a:t>
            </a:r>
          </a:p>
        </p:txBody>
      </p:sp>
      <p:sp>
        <p:nvSpPr>
          <p:cNvPr id="3" name="Content Placeholder 2">
            <a:extLst>
              <a:ext uri="{FF2B5EF4-FFF2-40B4-BE49-F238E27FC236}">
                <a16:creationId xmlns:a16="http://schemas.microsoft.com/office/drawing/2014/main" id="{CBE2B3BA-5D82-4140-A92B-DF8252206F2A}"/>
              </a:ext>
            </a:extLst>
          </p:cNvPr>
          <p:cNvSpPr>
            <a:spLocks noGrp="1"/>
          </p:cNvSpPr>
          <p:nvPr>
            <p:ph idx="1"/>
          </p:nvPr>
        </p:nvSpPr>
        <p:spPr/>
        <p:txBody>
          <a:bodyPr/>
          <a:lstStyle/>
          <a:p>
            <a:r>
              <a:rPr lang="en-IN" b="0" i="0" u="sng" dirty="0">
                <a:solidFill>
                  <a:srgbClr val="0366D6"/>
                </a:solidFill>
                <a:effectLst/>
                <a:latin typeface="-apple-system"/>
                <a:hlinkClick r:id="rId2"/>
              </a:rPr>
              <a:t>https://electionlab.mit.edu/data</a:t>
            </a:r>
            <a:r>
              <a:rPr lang="en-IN" b="0" i="0" dirty="0">
                <a:solidFill>
                  <a:srgbClr val="24292E"/>
                </a:solidFill>
                <a:effectLst/>
                <a:latin typeface="-apple-system"/>
              </a:rPr>
              <a:t> </a:t>
            </a:r>
          </a:p>
          <a:p>
            <a:r>
              <a:rPr lang="en-IN" b="0" i="0" u="none" strike="noStrike" dirty="0">
                <a:solidFill>
                  <a:srgbClr val="0366D6"/>
                </a:solidFill>
                <a:effectLst/>
                <a:latin typeface="-apple-system"/>
                <a:hlinkClick r:id="rId3"/>
              </a:rPr>
              <a:t>https://www.kaggle.com/eliasdabbas/us-midterm-elections-2018-on-google-search</a:t>
            </a:r>
            <a:endParaRPr lang="en-IN" b="0" i="0" u="none" strike="noStrike" dirty="0">
              <a:solidFill>
                <a:srgbClr val="0366D6"/>
              </a:solidFill>
              <a:effectLst/>
              <a:latin typeface="-apple-system"/>
            </a:endParaRPr>
          </a:p>
          <a:p>
            <a:r>
              <a:rPr lang="en-IN" b="0" i="0" dirty="0">
                <a:solidFill>
                  <a:srgbClr val="24292E"/>
                </a:solidFill>
                <a:effectLst/>
                <a:latin typeface="-apple-system"/>
              </a:rPr>
              <a:t> </a:t>
            </a:r>
            <a:r>
              <a:rPr lang="en-IN" b="0" i="0" u="none" strike="noStrike" dirty="0">
                <a:solidFill>
                  <a:srgbClr val="0366D6"/>
                </a:solidFill>
                <a:effectLst/>
                <a:latin typeface="-apple-system"/>
                <a:hlinkClick r:id="rId4"/>
              </a:rPr>
              <a:t>https://www.kaggle.com/benhamner/2016-us-election?select=primary_results.csv</a:t>
            </a:r>
            <a:endParaRPr lang="en-IN" dirty="0"/>
          </a:p>
        </p:txBody>
      </p:sp>
      <p:sp>
        <p:nvSpPr>
          <p:cNvPr id="4" name="Slide Number Placeholder 3">
            <a:extLst>
              <a:ext uri="{FF2B5EF4-FFF2-40B4-BE49-F238E27FC236}">
                <a16:creationId xmlns:a16="http://schemas.microsoft.com/office/drawing/2014/main" id="{38607BDD-79C9-4295-97CC-820854C5BB29}"/>
              </a:ext>
            </a:extLst>
          </p:cNvPr>
          <p:cNvSpPr>
            <a:spLocks noGrp="1"/>
          </p:cNvSpPr>
          <p:nvPr>
            <p:ph type="sldNum" sz="quarter" idx="12"/>
          </p:nvPr>
        </p:nvSpPr>
        <p:spPr/>
        <p:txBody>
          <a:bodyPr/>
          <a:lstStyle/>
          <a:p>
            <a:fld id="{55B19678-1DA7-2541-A8B2-7EB12BE5B5E7}" type="slidenum">
              <a:rPr lang="en-US" smtClean="0"/>
              <a:t>5</a:t>
            </a:fld>
            <a:endParaRPr lang="en-US"/>
          </a:p>
        </p:txBody>
      </p:sp>
    </p:spTree>
    <p:extLst>
      <p:ext uri="{BB962C8B-B14F-4D97-AF65-F5344CB8AC3E}">
        <p14:creationId xmlns:p14="http://schemas.microsoft.com/office/powerpoint/2010/main" val="26322602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E11214-71E8-478F-AFDF-A0B36C27A7D6}"/>
              </a:ext>
            </a:extLst>
          </p:cNvPr>
          <p:cNvSpPr>
            <a:spLocks noGrp="1"/>
          </p:cNvSpPr>
          <p:nvPr>
            <p:ph type="title"/>
          </p:nvPr>
        </p:nvSpPr>
        <p:spPr/>
        <p:txBody>
          <a:bodyPr/>
          <a:lstStyle/>
          <a:p>
            <a:r>
              <a:rPr lang="en-IN" dirty="0" err="1"/>
              <a:t>Pg</a:t>
            </a:r>
            <a:r>
              <a:rPr lang="en-IN" dirty="0"/>
              <a:t> Admin Work </a:t>
            </a:r>
            <a:br>
              <a:rPr lang="en-IN" dirty="0"/>
            </a:br>
            <a:r>
              <a:rPr lang="en-IN" dirty="0"/>
              <a:t>House Elections Table </a:t>
            </a:r>
          </a:p>
        </p:txBody>
      </p:sp>
      <p:pic>
        <p:nvPicPr>
          <p:cNvPr id="6" name="Content Placeholder 5">
            <a:extLst>
              <a:ext uri="{FF2B5EF4-FFF2-40B4-BE49-F238E27FC236}">
                <a16:creationId xmlns:a16="http://schemas.microsoft.com/office/drawing/2014/main" id="{801FEB65-562E-4D29-9911-DCB6C57E7133}"/>
              </a:ext>
            </a:extLst>
          </p:cNvPr>
          <p:cNvPicPr>
            <a:picLocks noGrp="1" noChangeAspect="1"/>
          </p:cNvPicPr>
          <p:nvPr>
            <p:ph idx="1"/>
          </p:nvPr>
        </p:nvPicPr>
        <p:blipFill>
          <a:blip r:embed="rId2"/>
          <a:stretch>
            <a:fillRect/>
          </a:stretch>
        </p:blipFill>
        <p:spPr>
          <a:xfrm>
            <a:off x="1566291" y="2160588"/>
            <a:ext cx="6819455" cy="3881437"/>
          </a:xfrm>
        </p:spPr>
      </p:pic>
      <p:sp>
        <p:nvSpPr>
          <p:cNvPr id="4" name="Slide Number Placeholder 3">
            <a:extLst>
              <a:ext uri="{FF2B5EF4-FFF2-40B4-BE49-F238E27FC236}">
                <a16:creationId xmlns:a16="http://schemas.microsoft.com/office/drawing/2014/main" id="{EAF7C836-3026-47A9-8749-6321B1C3649E}"/>
              </a:ext>
            </a:extLst>
          </p:cNvPr>
          <p:cNvSpPr>
            <a:spLocks noGrp="1"/>
          </p:cNvSpPr>
          <p:nvPr>
            <p:ph type="sldNum" sz="quarter" idx="12"/>
          </p:nvPr>
        </p:nvSpPr>
        <p:spPr/>
        <p:txBody>
          <a:bodyPr/>
          <a:lstStyle/>
          <a:p>
            <a:fld id="{55B19678-1DA7-2541-A8B2-7EB12BE5B5E7}" type="slidenum">
              <a:rPr lang="en-US" smtClean="0"/>
              <a:t>6</a:t>
            </a:fld>
            <a:endParaRPr lang="en-US"/>
          </a:p>
        </p:txBody>
      </p:sp>
    </p:spTree>
    <p:extLst>
      <p:ext uri="{BB962C8B-B14F-4D97-AF65-F5344CB8AC3E}">
        <p14:creationId xmlns:p14="http://schemas.microsoft.com/office/powerpoint/2010/main" val="27381459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AE1915-527D-4F5A-9BAF-F3992A09248F}"/>
              </a:ext>
            </a:extLst>
          </p:cNvPr>
          <p:cNvSpPr>
            <a:spLocks noGrp="1"/>
          </p:cNvSpPr>
          <p:nvPr>
            <p:ph type="title"/>
          </p:nvPr>
        </p:nvSpPr>
        <p:spPr/>
        <p:txBody>
          <a:bodyPr/>
          <a:lstStyle/>
          <a:p>
            <a:r>
              <a:rPr lang="en-IN" dirty="0"/>
              <a:t>Presidential Elections Table </a:t>
            </a:r>
          </a:p>
        </p:txBody>
      </p:sp>
      <p:sp>
        <p:nvSpPr>
          <p:cNvPr id="4" name="Slide Number Placeholder 3">
            <a:extLst>
              <a:ext uri="{FF2B5EF4-FFF2-40B4-BE49-F238E27FC236}">
                <a16:creationId xmlns:a16="http://schemas.microsoft.com/office/drawing/2014/main" id="{52B51C1A-63F5-4F52-8800-82687B4976A8}"/>
              </a:ext>
            </a:extLst>
          </p:cNvPr>
          <p:cNvSpPr>
            <a:spLocks noGrp="1"/>
          </p:cNvSpPr>
          <p:nvPr>
            <p:ph type="sldNum" sz="quarter" idx="12"/>
          </p:nvPr>
        </p:nvSpPr>
        <p:spPr/>
        <p:txBody>
          <a:bodyPr/>
          <a:lstStyle/>
          <a:p>
            <a:fld id="{55B19678-1DA7-2541-A8B2-7EB12BE5B5E7}" type="slidenum">
              <a:rPr lang="en-US" smtClean="0"/>
              <a:t>7</a:t>
            </a:fld>
            <a:endParaRPr lang="en-US"/>
          </a:p>
        </p:txBody>
      </p:sp>
      <p:pic>
        <p:nvPicPr>
          <p:cNvPr id="14" name="Content Placeholder 13">
            <a:extLst>
              <a:ext uri="{FF2B5EF4-FFF2-40B4-BE49-F238E27FC236}">
                <a16:creationId xmlns:a16="http://schemas.microsoft.com/office/drawing/2014/main" id="{7F0D9D48-9CC8-4AA3-8DF5-EB9F28B9B94A}"/>
              </a:ext>
            </a:extLst>
          </p:cNvPr>
          <p:cNvPicPr>
            <a:picLocks noGrp="1" noChangeAspect="1"/>
          </p:cNvPicPr>
          <p:nvPr>
            <p:ph idx="1"/>
          </p:nvPr>
        </p:nvPicPr>
        <p:blipFill>
          <a:blip r:embed="rId2"/>
          <a:stretch>
            <a:fillRect/>
          </a:stretch>
        </p:blipFill>
        <p:spPr>
          <a:xfrm>
            <a:off x="1582794" y="2160588"/>
            <a:ext cx="6786449" cy="3881437"/>
          </a:xfrm>
        </p:spPr>
      </p:pic>
    </p:spTree>
    <p:extLst>
      <p:ext uri="{BB962C8B-B14F-4D97-AF65-F5344CB8AC3E}">
        <p14:creationId xmlns:p14="http://schemas.microsoft.com/office/powerpoint/2010/main" val="13467565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FC7A7B-AD45-4CB3-8943-82CC1B8D11F5}"/>
              </a:ext>
            </a:extLst>
          </p:cNvPr>
          <p:cNvSpPr>
            <a:spLocks noGrp="1"/>
          </p:cNvSpPr>
          <p:nvPr>
            <p:ph type="title"/>
          </p:nvPr>
        </p:nvSpPr>
        <p:spPr/>
        <p:txBody>
          <a:bodyPr/>
          <a:lstStyle/>
          <a:p>
            <a:r>
              <a:rPr lang="en-IN" dirty="0"/>
              <a:t>Senate Elections Table</a:t>
            </a:r>
          </a:p>
        </p:txBody>
      </p:sp>
      <p:pic>
        <p:nvPicPr>
          <p:cNvPr id="6" name="Content Placeholder 5">
            <a:extLst>
              <a:ext uri="{FF2B5EF4-FFF2-40B4-BE49-F238E27FC236}">
                <a16:creationId xmlns:a16="http://schemas.microsoft.com/office/drawing/2014/main" id="{3476F9F4-86DB-4169-9D96-0C11317E17EB}"/>
              </a:ext>
            </a:extLst>
          </p:cNvPr>
          <p:cNvPicPr>
            <a:picLocks noGrp="1" noChangeAspect="1"/>
          </p:cNvPicPr>
          <p:nvPr>
            <p:ph idx="1"/>
          </p:nvPr>
        </p:nvPicPr>
        <p:blipFill>
          <a:blip r:embed="rId2"/>
          <a:stretch>
            <a:fillRect/>
          </a:stretch>
        </p:blipFill>
        <p:spPr>
          <a:xfrm>
            <a:off x="1451714" y="2160588"/>
            <a:ext cx="7048609" cy="3881437"/>
          </a:xfrm>
        </p:spPr>
      </p:pic>
      <p:sp>
        <p:nvSpPr>
          <p:cNvPr id="4" name="Slide Number Placeholder 3">
            <a:extLst>
              <a:ext uri="{FF2B5EF4-FFF2-40B4-BE49-F238E27FC236}">
                <a16:creationId xmlns:a16="http://schemas.microsoft.com/office/drawing/2014/main" id="{83CF6EF8-B0A0-4EB4-B797-A5C13F018B3F}"/>
              </a:ext>
            </a:extLst>
          </p:cNvPr>
          <p:cNvSpPr>
            <a:spLocks noGrp="1"/>
          </p:cNvSpPr>
          <p:nvPr>
            <p:ph type="sldNum" sz="quarter" idx="12"/>
          </p:nvPr>
        </p:nvSpPr>
        <p:spPr/>
        <p:txBody>
          <a:bodyPr/>
          <a:lstStyle/>
          <a:p>
            <a:fld id="{55B19678-1DA7-2541-A8B2-7EB12BE5B5E7}" type="slidenum">
              <a:rPr lang="en-US" smtClean="0"/>
              <a:t>8</a:t>
            </a:fld>
            <a:endParaRPr lang="en-US"/>
          </a:p>
        </p:txBody>
      </p:sp>
    </p:spTree>
    <p:extLst>
      <p:ext uri="{BB962C8B-B14F-4D97-AF65-F5344CB8AC3E}">
        <p14:creationId xmlns:p14="http://schemas.microsoft.com/office/powerpoint/2010/main" val="31581708"/>
      </p:ext>
    </p:extLst>
  </p:cSld>
  <p:clrMapOvr>
    <a:masterClrMapping/>
  </p:clrMapOvr>
</p:sld>
</file>

<file path=ppt/theme/theme1.xml><?xml version="1.0" encoding="utf-8"?>
<a:theme xmlns:a="http://schemas.openxmlformats.org/drawingml/2006/main" name="Facet">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54</TotalTime>
  <Words>315</Words>
  <Application>Microsoft Office PowerPoint</Application>
  <PresentationFormat>Widescreen</PresentationFormat>
  <Paragraphs>35</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-apple-system</vt:lpstr>
      <vt:lpstr>Arial</vt:lpstr>
      <vt:lpstr>Calibri</vt:lpstr>
      <vt:lpstr>Trebuchet MS</vt:lpstr>
      <vt:lpstr>Wingdings 3</vt:lpstr>
      <vt:lpstr>Facet</vt:lpstr>
      <vt:lpstr> </vt:lpstr>
      <vt:lpstr>PowerPoint Presentation</vt:lpstr>
      <vt:lpstr>Research Outcomes</vt:lpstr>
      <vt:lpstr>Breakdown Of Tasks</vt:lpstr>
      <vt:lpstr>Data Sources</vt:lpstr>
      <vt:lpstr>Pg Admin Work  House Elections Table </vt:lpstr>
      <vt:lpstr>Presidential Elections Table </vt:lpstr>
      <vt:lpstr>Senate Elections Table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title>
  <dc:creator>Microsoft Office User</dc:creator>
  <cp:lastModifiedBy> </cp:lastModifiedBy>
  <cp:revision>12</cp:revision>
  <dcterms:created xsi:type="dcterms:W3CDTF">2020-07-21T01:09:51Z</dcterms:created>
  <dcterms:modified xsi:type="dcterms:W3CDTF">2020-08-25T00:05:57Z</dcterms:modified>
</cp:coreProperties>
</file>

<file path=docProps/thumbnail.jpeg>
</file>